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36" r:id="rId2"/>
    <p:sldId id="317" r:id="rId3"/>
    <p:sldId id="327" r:id="rId4"/>
    <p:sldId id="326" r:id="rId5"/>
    <p:sldId id="328" r:id="rId6"/>
    <p:sldId id="329" r:id="rId7"/>
    <p:sldId id="330" r:id="rId8"/>
    <p:sldId id="344" r:id="rId9"/>
    <p:sldId id="331" r:id="rId10"/>
    <p:sldId id="335" r:id="rId11"/>
    <p:sldId id="337" r:id="rId12"/>
    <p:sldId id="345" r:id="rId13"/>
    <p:sldId id="341" r:id="rId14"/>
    <p:sldId id="342" r:id="rId15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C1298D-39EF-4E15-9ABE-B2BB77C9E508}">
          <p14:sldIdLst>
            <p14:sldId id="336"/>
            <p14:sldId id="317"/>
            <p14:sldId id="327"/>
            <p14:sldId id="326"/>
            <p14:sldId id="328"/>
            <p14:sldId id="329"/>
            <p14:sldId id="330"/>
            <p14:sldId id="344"/>
            <p14:sldId id="331"/>
            <p14:sldId id="335"/>
            <p14:sldId id="337"/>
            <p14:sldId id="345"/>
            <p14:sldId id="341"/>
            <p14:sldId id="3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DB"/>
    <a:srgbClr val="1EA820"/>
    <a:srgbClr val="188A1B"/>
    <a:srgbClr val="184EE6"/>
    <a:srgbClr val="ED0030"/>
    <a:srgbClr val="F8F5E6"/>
    <a:srgbClr val="FFFF79"/>
    <a:srgbClr val="F9F800"/>
    <a:srgbClr val="EC7E06"/>
    <a:srgbClr val="9EE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9" autoAdjust="0"/>
    <p:restoredTop sz="99589" autoAdjust="0"/>
  </p:normalViewPr>
  <p:slideViewPr>
    <p:cSldViewPr>
      <p:cViewPr>
        <p:scale>
          <a:sx n="100" d="100"/>
          <a:sy n="100" d="100"/>
        </p:scale>
        <p:origin x="-1944" y="-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98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pPr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11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12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5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6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7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8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9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10</a:t>
            </a:fld>
            <a:endParaRPr lang="hr-HR" altLang="sr-Latn-R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10" Type="http://schemas.openxmlformats.org/officeDocument/2006/relationships/image" Target="../media/image11.jpeg"/><Relationship Id="rId4" Type="http://schemas.microsoft.com/office/2007/relationships/hdphoto" Target="../media/hdphoto4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jutarnji.hr/migration_catalog/popis-stanovnistva/2037630/ALTERNATES/LANDSCAPE_1180/popis%20stanovni%C5%A1tva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92"/>
          <a:stretch/>
        </p:blipFill>
        <p:spPr bwMode="auto">
          <a:xfrm>
            <a:off x="-180528" y="-101600"/>
            <a:ext cx="9455157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684584" y="4321562"/>
            <a:ext cx="10657184" cy="201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684584" y="4725144"/>
            <a:ext cx="9166646" cy="86409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7000"/>
              </a:lnSpc>
            </a:pPr>
            <a:r>
              <a:rPr lang="hr-HR" sz="6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Stanovništvo Hrvatske</a:t>
            </a:r>
            <a:endParaRPr lang="hr-HR" sz="6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225283" y="5410645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dirty="0" smtClean="0"/>
              <a:t>Turistička geografija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67463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49760" y="692126"/>
            <a:ext cx="9193760" cy="4737138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uz Irce i Židove, Hrvati su jedan od najraseljenijih naroda svijeta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oko 3 mil. Hrvata i njihovih potomaka je </a:t>
            </a:r>
            <a:r>
              <a:rPr lang="hr-HR" altLang="sr-Latn-RS" sz="2200" dirty="0" smtClean="0">
                <a:latin typeface="Calibri" pitchFamily="34" charset="0"/>
              </a:rPr>
              <a:t>iz</a:t>
            </a:r>
            <a:r>
              <a:rPr lang="vi-VN" altLang="sr-Latn-RS" sz="2200" dirty="0" smtClean="0">
                <a:latin typeface="Calibri" pitchFamily="34" charset="0"/>
              </a:rPr>
              <a:t>van matice domovine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najčešće migracije radi </a:t>
            </a:r>
            <a:r>
              <a:rPr lang="vi-VN" altLang="sr-Latn-RS" sz="2200" b="1" dirty="0" smtClean="0">
                <a:solidFill>
                  <a:srgbClr val="FF0000"/>
                </a:solidFill>
                <a:latin typeface="Calibri" pitchFamily="34" charset="0"/>
              </a:rPr>
              <a:t>političkih</a:t>
            </a:r>
            <a:r>
              <a:rPr lang="vi-VN" altLang="sr-Latn-RS" sz="2200" dirty="0" smtClean="0">
                <a:latin typeface="Calibri" pitchFamily="34" charset="0"/>
              </a:rPr>
              <a:t> i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Calibri" pitchFamily="34" charset="0"/>
              </a:rPr>
              <a:t>ekonomskih</a:t>
            </a:r>
            <a:r>
              <a:rPr lang="hr-HR" altLang="sr-Latn-RS" sz="2200" b="1" dirty="0" smtClean="0">
                <a:latin typeface="Calibri" pitchFamily="34" charset="0"/>
              </a:rPr>
              <a:t> </a:t>
            </a:r>
            <a:r>
              <a:rPr lang="vi-VN" altLang="sr-Latn-RS" sz="2200" dirty="0" smtClean="0">
                <a:latin typeface="Calibri" pitchFamily="34" charset="0"/>
              </a:rPr>
              <a:t>razloga</a:t>
            </a: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  <a:latin typeface="Calibri" pitchFamily="34" charset="0"/>
              </a:rPr>
              <a:t>5 migracijskih razdoblja:</a:t>
            </a:r>
            <a:endParaRPr lang="vi-VN" altLang="sr-Latn-RS" sz="24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s obzirom na vrijeme, uzrok i smjer, razlikujemo </a:t>
            </a:r>
            <a:r>
              <a:rPr lang="vi-VN" altLang="sr-Latn-RS" sz="2200" b="1" dirty="0" smtClean="0">
                <a:solidFill>
                  <a:srgbClr val="FF0000"/>
                </a:solidFill>
                <a:latin typeface="Calibri" pitchFamily="34" charset="0"/>
              </a:rPr>
              <a:t>4 skupine iseljenih Hrvata</a:t>
            </a:r>
            <a:r>
              <a:rPr lang="vi-VN" altLang="sr-Latn-RS" sz="2200" dirty="0" smtClean="0">
                <a:latin typeface="Calibri" pitchFamily="34" charset="0"/>
              </a:rPr>
              <a:t>: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smtClean="0"/>
              <a:t>Iseljenička zemlja</a:t>
            </a:r>
            <a:endParaRPr lang="hr-HR" altLang="sr-Latn-R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14282" y="5786454"/>
            <a:ext cx="8286776" cy="8371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autohtoni Hrvati</a:t>
            </a:r>
          </a:p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prekooceanske migracije</a:t>
            </a:r>
          </a:p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iseljenici u europske zemlje</a:t>
            </a:r>
          </a:p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suvremene migracije</a:t>
            </a:r>
            <a:endParaRPr lang="hr-HR" altLang="sr-Latn-RS" sz="220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7416"/>
              </p:ext>
            </p:extLst>
          </p:nvPr>
        </p:nvGraphicFramePr>
        <p:xfrm>
          <a:off x="214313" y="2548330"/>
          <a:ext cx="8715405" cy="2523744"/>
        </p:xfrm>
        <a:graphic>
          <a:graphicData uri="http://schemas.openxmlformats.org/drawingml/2006/table">
            <a:tbl>
              <a:tblPr/>
              <a:tblGrid>
                <a:gridCol w="357190"/>
                <a:gridCol w="2357454"/>
                <a:gridCol w="2286016"/>
                <a:gridCol w="3714745"/>
              </a:tblGrid>
              <a:tr h="293341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b="1" dirty="0">
                          <a:latin typeface="Calibri"/>
                          <a:ea typeface="Calibri"/>
                          <a:cs typeface="Times New Roman"/>
                        </a:rPr>
                        <a:t>VRIJEME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b="1">
                          <a:latin typeface="Calibri"/>
                          <a:ea typeface="Calibri"/>
                          <a:cs typeface="Times New Roman"/>
                        </a:rPr>
                        <a:t>UZROK</a:t>
                      </a:r>
                      <a:endParaRPr lang="hr-HR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b="1" dirty="0">
                          <a:latin typeface="Calibri"/>
                          <a:ea typeface="Calibri"/>
                          <a:cs typeface="Times New Roman"/>
                        </a:rPr>
                        <a:t>SMJER EMIGRACIJE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1.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15. – 18. 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politički (Osmanlije)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susjedne zemlje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2.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19. – 20. 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ekonomski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prekooceanske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zemlje  (Amerika)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3.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Između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2 svjetska rata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ekonomski i politički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prekooceanske i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europske – Australija, J. Amerika i Zapadna</a:t>
                      </a:r>
                      <a:r>
                        <a:rPr lang="hr-HR" sz="1800" baseline="0" dirty="0" smtClean="0">
                          <a:latin typeface="Calibri"/>
                          <a:ea typeface="Calibri"/>
                          <a:cs typeface="Times New Roman"/>
                        </a:rPr>
                        <a:t> Europa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4.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Nakon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2. svj. rata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ekonomski i politički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prekooceanske i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europske zemlje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9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5.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Suvremeno razdoblje nakon 1990-ih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ekonomski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svijet (po obrazovnoj</a:t>
                      </a:r>
                      <a:r>
                        <a:rPr lang="hr-HR" sz="1800" baseline="0" dirty="0" smtClean="0">
                          <a:latin typeface="Calibri"/>
                          <a:ea typeface="Calibri"/>
                          <a:cs typeface="Times New Roman"/>
                        </a:rPr>
                        <a:t> strukturi)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642910" y="3214686"/>
            <a:ext cx="7786742" cy="270000"/>
            <a:chOff x="642910" y="3214686"/>
            <a:chExt cx="7786742" cy="270000"/>
          </a:xfrm>
        </p:grpSpPr>
        <p:sp>
          <p:nvSpPr>
            <p:cNvPr id="17" name="Rectangle 16"/>
            <p:cNvSpPr/>
            <p:nvPr/>
          </p:nvSpPr>
          <p:spPr>
            <a:xfrm>
              <a:off x="642910" y="3214686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00364" y="3214686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86380" y="3214686"/>
              <a:ext cx="3143272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2910" y="3526155"/>
            <a:ext cx="8215370" cy="571505"/>
            <a:chOff x="642910" y="3179344"/>
            <a:chExt cx="8215370" cy="282723"/>
          </a:xfrm>
        </p:grpSpPr>
        <p:sp>
          <p:nvSpPr>
            <p:cNvPr id="23" name="Rectangle 22"/>
            <p:cNvSpPr/>
            <p:nvPr/>
          </p:nvSpPr>
          <p:spPr>
            <a:xfrm>
              <a:off x="642910" y="3214686"/>
              <a:ext cx="214314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00364" y="3214686"/>
              <a:ext cx="200026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86380" y="3179344"/>
              <a:ext cx="3571900" cy="282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2910" y="4158620"/>
            <a:ext cx="7786742" cy="270512"/>
            <a:chOff x="642910" y="3214686"/>
            <a:chExt cx="7786742" cy="270512"/>
          </a:xfrm>
        </p:grpSpPr>
        <p:sp>
          <p:nvSpPr>
            <p:cNvPr id="28" name="Rectangle 27"/>
            <p:cNvSpPr/>
            <p:nvPr/>
          </p:nvSpPr>
          <p:spPr>
            <a:xfrm>
              <a:off x="642910" y="3214686"/>
              <a:ext cx="2000264" cy="27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00364" y="3214686"/>
              <a:ext cx="1928826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86380" y="3214686"/>
              <a:ext cx="3143272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2910" y="4474852"/>
            <a:ext cx="8215370" cy="571505"/>
            <a:chOff x="642910" y="3179344"/>
            <a:chExt cx="8215370" cy="282723"/>
          </a:xfrm>
        </p:grpSpPr>
        <p:sp>
          <p:nvSpPr>
            <p:cNvPr id="33" name="Rectangle 32"/>
            <p:cNvSpPr/>
            <p:nvPr/>
          </p:nvSpPr>
          <p:spPr>
            <a:xfrm>
              <a:off x="642910" y="3192067"/>
              <a:ext cx="2143140" cy="249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00364" y="3214686"/>
              <a:ext cx="200026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86380" y="3179344"/>
              <a:ext cx="3571900" cy="282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51720" y="3257914"/>
            <a:ext cx="5244279" cy="3493311"/>
            <a:chOff x="1957556" y="3268483"/>
            <a:chExt cx="5244279" cy="3493311"/>
          </a:xfrm>
        </p:grpSpPr>
        <p:pic>
          <p:nvPicPr>
            <p:cNvPr id="22" name="Rezervirano mjesto sadržaja 4" descr="3371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57556" y="3268483"/>
              <a:ext cx="5244279" cy="34933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2051720" y="6288894"/>
              <a:ext cx="2830468" cy="38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oko </a:t>
              </a:r>
              <a:r>
                <a:rPr lang="hr-HR" b="1" dirty="0" smtClean="0">
                  <a:solidFill>
                    <a:schemeClr val="tx1"/>
                  </a:solidFill>
                </a:rPr>
                <a:t>300 000 </a:t>
              </a:r>
              <a:r>
                <a:rPr lang="hr-HR" dirty="0" smtClean="0">
                  <a:solidFill>
                    <a:schemeClr val="tx1"/>
                  </a:solidFill>
                </a:rPr>
                <a:t>iseljenih Hrvata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3568" y="116632"/>
            <a:ext cx="8918744" cy="6552728"/>
            <a:chOff x="123568" y="116632"/>
            <a:chExt cx="8918744" cy="6552728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3568" y="626905"/>
              <a:ext cx="8847437" cy="6042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12160" y="116632"/>
              <a:ext cx="3030152" cy="36216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3275856" y="1128358"/>
            <a:ext cx="5616624" cy="3247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između 2 svjetska rata intenzivno je iseljavanje u </a:t>
            </a:r>
            <a:r>
              <a:rPr lang="vi-VN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Južnu Ameriku</a:t>
            </a:r>
            <a:endParaRPr lang="hr-HR" b="1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prvi doseljenici – vinogradari, poljodjelci, ribari i rudari 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najviše u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Argentini, Čileu i Urugvaju </a:t>
            </a:r>
            <a:endParaRPr lang="hr-HR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zadržali su jedinstvo – u Čileu su gotovo svi sa Brača, a uz njih Sinjani i </a:t>
            </a:r>
            <a:r>
              <a:rPr lang="hr-HR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Imočani</a:t>
            </a:r>
            <a:endParaRPr lang="hr-H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iseljavanje u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Australiju i Novi Zeland</a:t>
            </a:r>
            <a:r>
              <a:rPr lang="hr-H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uglavnom </a:t>
            </a:r>
            <a:r>
              <a:rPr lang="hr-H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Brača, Korčule, Hvara, Visa i Makarskog primorja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žive </a:t>
            </a:r>
            <a:r>
              <a:rPr lang="hr-H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većim gradovima: Sydney, Melbourne, Perth i </a:t>
            </a:r>
            <a:r>
              <a:rPr lang="hr-H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Aucklandu</a:t>
            </a:r>
            <a:endParaRPr lang="hr-H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Hrvati su prvi posadili vinovu lozu na Novom Zelandu</a:t>
            </a:r>
            <a:endParaRPr lang="hr-H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24501" y="4207363"/>
            <a:ext cx="6367979" cy="2433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bolest vinove loze, propast jedrenjaka i kriza </a:t>
            </a:r>
            <a:r>
              <a:rPr lang="hr-HR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ribarstva</a:t>
            </a:r>
            <a:endParaRPr lang="hr-HR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iseljenici </a:t>
            </a:r>
            <a:r>
              <a:rPr lang="vi-V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 Gorske Hrvatske najčešće su radili u metalnoj ind., gradilištima i rudarstvu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iseljenici </a:t>
            </a:r>
            <a:r>
              <a:rPr lang="vi-V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 Dalmacije su odlazili u Kaliforniju ili dolinu rijeke Mississippi – uzgoj voća, ribarstvo i </a:t>
            </a: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trgovina</a:t>
            </a:r>
            <a:endParaRPr lang="hr-H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najviše u </a:t>
            </a:r>
            <a:r>
              <a:rPr lang="hr-HR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Pittsburghu</a:t>
            </a:r>
            <a:r>
              <a:rPr lang="hr-HR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(SAD)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vi-V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 emigracija ide u Kanadu (između 1924. i 1928.)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najviše </a:t>
            </a:r>
            <a:r>
              <a:rPr lang="vi-V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ih je u </a:t>
            </a:r>
            <a:r>
              <a:rPr lang="vi-V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Torontu</a:t>
            </a:r>
            <a:r>
              <a:rPr lang="vi-V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vi-VN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Vacnuveru</a:t>
            </a:r>
            <a:r>
              <a:rPr lang="hr-HR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(Kanada)</a:t>
            </a:r>
            <a:endParaRPr lang="hr-HR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95023" y="172744"/>
            <a:ext cx="4083994" cy="6512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91867" y="4429132"/>
            <a:ext cx="5194513" cy="2352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vi-V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razlika između migracije u europske i prekooceanske zemlje </a:t>
            </a:r>
            <a:r>
              <a:rPr lang="vi-V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 u tome što se većina vrati u domovinu nakon nekog vremena, dok se u prekooceanskim migracijama ne </a:t>
            </a:r>
            <a:r>
              <a:rPr lang="vi-VN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vraćaju</a:t>
            </a:r>
            <a:endParaRPr lang="hr-HR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novac koji su emigranti donosili kući 1970-ih činio je čak 50% štednje Jugoslavije i pokrivao je čak 60% trgovačkog deficita Jugoslavije</a:t>
            </a:r>
          </a:p>
        </p:txBody>
      </p:sp>
      <p:pic>
        <p:nvPicPr>
          <p:cNvPr id="44" name="Rezervirano mjesto sadržaja 4" descr="22053 Geografija Hrvatske_Page_11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914" y="105251"/>
            <a:ext cx="7715250" cy="42862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  <p:bldP spid="5" grpId="0" animBg="1"/>
      <p:bldP spid="5" grpId="1" animBg="1"/>
      <p:bldP spid="40" grpId="0" animBg="1"/>
      <p:bldP spid="40" grpId="1" animBg="1"/>
      <p:bldP spid="42" grpId="0" animBg="1"/>
      <p:bldP spid="4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36512" y="620688"/>
            <a:ext cx="3887213" cy="6048672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Hrvati u BiH – jedan od 3 državotvorna naroda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autohtone manjine: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Gradišćanski Hrvati (Austrija, Slovačka i Mađarska)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err="1" smtClean="0"/>
              <a:t>Karaševski</a:t>
            </a:r>
            <a:r>
              <a:rPr lang="hr-HR" altLang="sr-Latn-RS" sz="1800" dirty="0" smtClean="0"/>
              <a:t> Hrvati (Rumunjska)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Moliški Hrvati (Italija)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Janjevci (Kosovo)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Bunjevci i Šokci (Vojvodina)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brojni Hrvati u svijetu: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SAD i Kanada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Južna Amerika – Čile, Argentina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Australija i Novi Zeland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1800" dirty="0" smtClean="0"/>
              <a:t>Slovenija, Mađarska, Srbija, Njemačka, Austrija, Švicarska, Švedska i Francuska…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Hrvati izvan Hrvatske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593142"/>
            <a:ext cx="5504960" cy="556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Hrvati izvan Hrvatske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4" r="2765"/>
          <a:stretch/>
        </p:blipFill>
        <p:spPr>
          <a:xfrm>
            <a:off x="422" y="764704"/>
            <a:ext cx="9143578" cy="52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5" descr="22053 Geografija Hrvatske_Page_107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460" y="116632"/>
            <a:ext cx="422528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7504" y="116633"/>
            <a:ext cx="4494386" cy="2768600"/>
            <a:chOff x="107504" y="116633"/>
            <a:chExt cx="4494386" cy="2768600"/>
          </a:xfrm>
        </p:grpSpPr>
        <p:pic>
          <p:nvPicPr>
            <p:cNvPr id="6" name="Slika 5" descr="AA024290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6633"/>
              <a:ext cx="4494386" cy="276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500941" y="2525193"/>
              <a:ext cx="1100949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err="1">
                  <a:solidFill>
                    <a:schemeClr val="tx1"/>
                  </a:solidFill>
                  <a:latin typeface="+mj-lt"/>
                </a:rPr>
                <a:t>Pittsburg</a:t>
              </a:r>
              <a:endParaRPr lang="hr-HR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81576" y="2770617"/>
            <a:ext cx="2808312" cy="3931636"/>
            <a:chOff x="251520" y="2306525"/>
            <a:chExt cx="3096344" cy="4334881"/>
          </a:xfrm>
        </p:grpSpPr>
        <p:pic>
          <p:nvPicPr>
            <p:cNvPr id="2" name="Slika 6" descr="1535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306525"/>
              <a:ext cx="3096344" cy="4334881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443520" y="6281366"/>
              <a:ext cx="190434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  <a:latin typeface="+mj-lt"/>
                </a:rPr>
                <a:t>Moravske Hrvatice</a:t>
              </a:r>
              <a:endParaRPr lang="hr-HR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0254" y="3154232"/>
            <a:ext cx="4452292" cy="3583247"/>
            <a:chOff x="120254" y="3154232"/>
            <a:chExt cx="4452292" cy="3583247"/>
          </a:xfrm>
        </p:grpSpPr>
        <p:pic>
          <p:nvPicPr>
            <p:cNvPr id="5" name="Slika 6" descr="22053 Geografija Hrvatske_Page_106.jpg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0254" y="3154232"/>
              <a:ext cx="4452292" cy="358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666242" y="6377439"/>
              <a:ext cx="190434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  <a:latin typeface="+mj-lt"/>
                </a:rPr>
                <a:t>Gradišćanski Hrvati</a:t>
              </a:r>
              <a:endParaRPr lang="hr-HR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49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1710" y="642918"/>
            <a:ext cx="9122290" cy="5905796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deruralizacija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napuštanje sela i preseljenje u grad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urbanizacija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rast broja stanovništva u gradu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deagrarizacija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prestanak bavljenja poljoprivredom</a:t>
            </a:r>
          </a:p>
          <a:p>
            <a:pPr marL="252000" indent="-252000">
              <a:spcBef>
                <a:spcPts val="24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industrijalizacija nakon 2. </a:t>
            </a:r>
            <a:r>
              <a:rPr lang="hr-HR" altLang="sr-Latn-RS" sz="2400" dirty="0" err="1" smtClean="0"/>
              <a:t>svj</a:t>
            </a:r>
            <a:r>
              <a:rPr lang="hr-HR" altLang="sr-Latn-RS" sz="2400" dirty="0" smtClean="0"/>
              <a:t>. rata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urbanizacija Hrvatske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migracije selo-grad </a:t>
            </a:r>
            <a:r>
              <a:rPr lang="hr-HR" altLang="sr-Latn-RS" sz="2400" dirty="0" smtClean="0"/>
              <a:t>– 840 000 st. napušta sela i seli u grad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Slavonija, Podravina, otoci, Hrvatsko zagorje, Kordun, Lika, Dalmatinska </a:t>
            </a:r>
            <a:r>
              <a:rPr lang="hr-HR" altLang="sr-Latn-RS" sz="2400" dirty="0" err="1" smtClean="0"/>
              <a:t>zagora</a:t>
            </a:r>
            <a:endParaRPr lang="hr-HR" altLang="sr-Latn-RS" sz="2400" dirty="0" smtClean="0"/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dnevne migracije </a:t>
            </a:r>
            <a:r>
              <a:rPr lang="hr-HR" altLang="sr-Latn-RS" sz="2400" dirty="0" smtClean="0"/>
              <a:t>– gospodarski uvjetovane (radi posla u gradu) te radi školovanja (učenici, studenti)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Unutarnje i dnevne migracije</a:t>
            </a:r>
            <a:endParaRPr lang="hr-HR" altLang="sr-Latn-RS" sz="3200" dirty="0" smtClean="0"/>
          </a:p>
        </p:txBody>
      </p:sp>
    </p:spTree>
    <p:extLst>
      <p:ext uri="{BB962C8B-B14F-4D97-AF65-F5344CB8AC3E}">
        <p14:creationId xmlns:p14="http://schemas.microsoft.com/office/powerpoint/2010/main" val="341215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49760" y="620688"/>
            <a:ext cx="9086256" cy="6048672"/>
          </a:xfrm>
        </p:spPr>
        <p:txBody>
          <a:bodyPr>
            <a:noAutofit/>
          </a:bodyPr>
          <a:lstStyle/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do 1780. – oko 1,5 mil. st (procjena)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prvi </a:t>
            </a:r>
            <a:r>
              <a:rPr lang="hr-HR" altLang="sr-Latn-RS" sz="2400" dirty="0" smtClean="0"/>
              <a:t>popis stanovništva u Hrvatskoj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1857</a:t>
            </a:r>
            <a:r>
              <a:rPr lang="hr-HR" altLang="sr-Latn-RS" sz="2400" dirty="0" smtClean="0"/>
              <a:t>. – oko </a:t>
            </a:r>
            <a:r>
              <a:rPr lang="hr-HR" altLang="sr-Latn-RS" sz="2400" b="1" dirty="0" smtClean="0"/>
              <a:t>2,</a:t>
            </a:r>
            <a:r>
              <a:rPr lang="hr-HR" altLang="sr-Latn-RS" sz="2400" b="1" dirty="0" err="1" smtClean="0"/>
              <a:t>2</a:t>
            </a:r>
            <a:r>
              <a:rPr lang="hr-HR" altLang="sr-Latn-RS" sz="2400" b="1" dirty="0" smtClean="0"/>
              <a:t> mil. </a:t>
            </a:r>
            <a:r>
              <a:rPr lang="hr-HR" altLang="sr-Latn-RS" sz="2400" dirty="0" smtClean="0"/>
              <a:t>stanovnika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po zadnjem popisu iz 2011. 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4,28 mil.</a:t>
            </a:r>
            <a:r>
              <a:rPr lang="hr-HR" altLang="sr-Latn-RS" sz="2400" dirty="0" smtClean="0"/>
              <a:t> st (27. u Europi)</a:t>
            </a:r>
          </a:p>
          <a:p>
            <a:pPr marL="724050" lvl="1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r>
              <a:rPr lang="hr-HR" sz="2000" b="1" dirty="0" smtClean="0">
                <a:solidFill>
                  <a:srgbClr val="FF0000"/>
                </a:solidFill>
              </a:rPr>
              <a:t>,</a:t>
            </a:r>
            <a:r>
              <a:rPr lang="en-US" sz="2000" b="1" dirty="0" smtClean="0">
                <a:solidFill>
                  <a:srgbClr val="FF0000"/>
                </a:solidFill>
              </a:rPr>
              <a:t>12</a:t>
            </a:r>
            <a:r>
              <a:rPr lang="hr-HR" sz="2000" b="1" dirty="0" smtClean="0">
                <a:solidFill>
                  <a:srgbClr val="FF0000"/>
                </a:solidFill>
              </a:rPr>
              <a:t> mil. st </a:t>
            </a:r>
            <a:r>
              <a:rPr lang="hr-HR" sz="2000" dirty="0" smtClean="0"/>
              <a:t>– procjena DZS-a za 2017.</a:t>
            </a:r>
            <a:endParaRPr lang="hr-HR" altLang="sr-Latn-RS" sz="2000" dirty="0" smtClean="0"/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u posljednjih 100 godina smo se </a:t>
            </a:r>
            <a:r>
              <a:rPr lang="hr-HR" altLang="sr-Latn-RS" sz="2400" b="1" dirty="0" smtClean="0"/>
              <a:t>skoro udvostručili </a:t>
            </a:r>
            <a:r>
              <a:rPr lang="hr-HR" altLang="sr-Latn-RS" sz="2400" dirty="0" smtClean="0"/>
              <a:t>(96% više st.) </a:t>
            </a:r>
            <a:r>
              <a:rPr lang="hr-HR" altLang="sr-Latn-RS" sz="2400" i="1" dirty="0" smtClean="0"/>
              <a:t>– u istom vremenu broj stanovnika na svijetu se utrostručio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popisi se provode svakih 10 godina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rast broja stanovnika  između 1880. i 1940. g.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smanjeni porast br. stanovnika za vrijeme ratova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od 1991. redovito se bilježi prirodni pad </a:t>
            </a:r>
            <a:r>
              <a:rPr lang="hr-HR" altLang="sr-Latn-RS" sz="2400" dirty="0" smtClean="0"/>
              <a:t>(pad stope prirodnog prirasta)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Stanovništvo Hrvatske</a:t>
            </a:r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teksta 3"/>
          <p:cNvSpPr>
            <a:spLocks noGrp="1"/>
          </p:cNvSpPr>
          <p:nvPr>
            <p:ph idx="4294967295"/>
          </p:nvPr>
        </p:nvSpPr>
        <p:spPr>
          <a:xfrm>
            <a:off x="0" y="5832494"/>
            <a:ext cx="9144000" cy="811216"/>
          </a:xfrm>
        </p:spPr>
        <p:txBody>
          <a:bodyPr>
            <a:noAutofit/>
          </a:bodyPr>
          <a:lstStyle/>
          <a:p>
            <a:pPr marL="288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od </a:t>
            </a:r>
            <a:r>
              <a:rPr lang="hr-HR" altLang="sr-Latn-RS" sz="2400" b="1" dirty="0" smtClean="0"/>
              <a:t>16 popisa stanovništva </a:t>
            </a:r>
            <a:r>
              <a:rPr lang="hr-HR" altLang="sr-Latn-RS" sz="2400" dirty="0" smtClean="0"/>
              <a:t>u hrvatskoj povijesti, u </a:t>
            </a:r>
            <a:r>
              <a:rPr lang="hr-HR" altLang="sr-Latn-RS" sz="2400" b="1" dirty="0" smtClean="0">
                <a:solidFill>
                  <a:srgbClr val="1EA820"/>
                </a:solidFill>
              </a:rPr>
              <a:t>12 </a:t>
            </a:r>
            <a:r>
              <a:rPr lang="hr-HR" altLang="sr-Latn-RS" sz="2400" dirty="0" smtClean="0"/>
              <a:t>ih </a:t>
            </a:r>
            <a:r>
              <a:rPr lang="hr-HR" altLang="sr-Latn-RS" sz="2400" dirty="0" smtClean="0"/>
              <a:t>se bilježi </a:t>
            </a:r>
            <a:r>
              <a:rPr lang="hr-HR" altLang="sr-Latn-RS" sz="2400" b="1" dirty="0" smtClean="0">
                <a:solidFill>
                  <a:srgbClr val="1EA820"/>
                </a:solidFill>
              </a:rPr>
              <a:t>prirodni rast</a:t>
            </a:r>
            <a:r>
              <a:rPr lang="hr-HR" altLang="sr-Latn-RS" sz="2400" dirty="0" smtClean="0"/>
              <a:t>, a u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4 prirodni pad </a:t>
            </a:r>
            <a:r>
              <a:rPr lang="hr-HR" altLang="sr-Latn-RS" sz="2400" dirty="0" smtClean="0"/>
              <a:t>u odnosu na prethodni popis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2852"/>
            <a:ext cx="9144000" cy="562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403802" y="683876"/>
            <a:ext cx="597222" cy="5000660"/>
          </a:xfrm>
          <a:prstGeom prst="rect">
            <a:avLst/>
          </a:prstGeom>
          <a:noFill/>
          <a:ln w="76200">
            <a:solidFill>
              <a:srgbClr val="003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6064" y="571480"/>
            <a:ext cx="9302280" cy="6286520"/>
          </a:xfrm>
        </p:spPr>
        <p:txBody>
          <a:bodyPr>
            <a:noAutofit/>
          </a:bodyPr>
          <a:lstStyle/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osnovni pojmovi iz demografije:</a:t>
            </a:r>
          </a:p>
          <a:p>
            <a:pPr marL="685800" lvl="1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stopa nataliteta </a:t>
            </a:r>
            <a:r>
              <a:rPr lang="hr-HR" altLang="sr-Latn-RS" sz="2200" dirty="0" smtClean="0"/>
              <a:t>ili rodnosti – broj živorođene djece na 1000 stanovnika</a:t>
            </a:r>
          </a:p>
          <a:p>
            <a:pPr marL="685800" lvl="1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stopa mortaliteta </a:t>
            </a:r>
            <a:r>
              <a:rPr lang="hr-HR" altLang="sr-Latn-RS" sz="2200" dirty="0" smtClean="0"/>
              <a:t>ili smrtnosti – broj umrlih na 1000 stanovnika</a:t>
            </a:r>
          </a:p>
          <a:p>
            <a:pPr marL="685800" lvl="1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stopa prirodnog prirasta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razlika između stope rodnosti i smrtnosti</a:t>
            </a:r>
          </a:p>
          <a:p>
            <a:pPr marL="685800" lvl="1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demografska tranzicija </a:t>
            </a:r>
            <a:r>
              <a:rPr lang="hr-HR" altLang="sr-Latn-RS" sz="2200" dirty="0" smtClean="0"/>
              <a:t>– prijelaz s </a:t>
            </a:r>
            <a:r>
              <a:rPr lang="hr-HR" altLang="sr-Latn-RS" sz="2200" b="1" dirty="0" smtClean="0"/>
              <a:t>visokih stopa </a:t>
            </a:r>
            <a:r>
              <a:rPr lang="hr-HR" altLang="sr-Latn-RS" sz="2200" dirty="0" smtClean="0"/>
              <a:t>rodnosti i smrtnosti s </a:t>
            </a:r>
            <a:r>
              <a:rPr lang="hr-HR" altLang="sr-Latn-RS" sz="2200" b="1" dirty="0" smtClean="0"/>
              <a:t>malim i nepostojanim prirodnim prirastom</a:t>
            </a:r>
            <a:r>
              <a:rPr lang="hr-HR" altLang="sr-Latn-RS" sz="2200" dirty="0" smtClean="0"/>
              <a:t>, na </a:t>
            </a:r>
            <a:r>
              <a:rPr lang="hr-HR" altLang="sr-Latn-RS" sz="2200" b="1" dirty="0" smtClean="0"/>
              <a:t>niske stope</a:t>
            </a:r>
            <a:r>
              <a:rPr lang="hr-HR" altLang="sr-Latn-RS" sz="2200" dirty="0" smtClean="0"/>
              <a:t> rodnosti i smrtnosti </a:t>
            </a:r>
            <a:r>
              <a:rPr lang="hr-HR" altLang="sr-Latn-RS" sz="2200" b="1" dirty="0" smtClean="0"/>
              <a:t>s malim ali postojanim </a:t>
            </a:r>
            <a:r>
              <a:rPr lang="hr-HR" altLang="sr-Latn-RS" sz="2200" dirty="0" smtClean="0"/>
              <a:t>prirodnim prirastom 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kroz 19. st – velika stopa nataliteta (40 ‰) i mortaliteta </a:t>
            </a:r>
            <a:r>
              <a:rPr lang="hr-HR" altLang="sr-Latn-RS" sz="2200" dirty="0" smtClean="0"/>
              <a:t>(27 </a:t>
            </a:r>
            <a:r>
              <a:rPr lang="hr-HR" altLang="sr-Latn-RS" sz="2200" dirty="0" smtClean="0"/>
              <a:t>– 39 ‰) – razdoblje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prije demografske tranzicije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od kraja 19. st do 1940-ih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razdoblje demografske tranzicije </a:t>
            </a:r>
            <a:r>
              <a:rPr lang="hr-HR" altLang="sr-Latn-RS" sz="2200" dirty="0" smtClean="0"/>
              <a:t>– </a:t>
            </a:r>
            <a:r>
              <a:rPr lang="hr-HR" altLang="sr-Latn-RS" sz="2200" b="1" dirty="0" smtClean="0"/>
              <a:t>niske stope rodnosti i smrtnosti </a:t>
            </a:r>
            <a:r>
              <a:rPr lang="hr-HR" altLang="sr-Latn-RS" sz="2200" dirty="0" smtClean="0"/>
              <a:t>(15 ‰) – stabilan i nizak prirodni prirast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od kraja 2. svj rata stopa </a:t>
            </a:r>
            <a:r>
              <a:rPr lang="hr-HR" altLang="sr-Latn-RS" sz="2200" b="1" dirty="0" smtClean="0"/>
              <a:t>nataliteta i mortaliteta postupno padaju </a:t>
            </a:r>
            <a:r>
              <a:rPr lang="hr-HR" altLang="sr-Latn-RS" sz="2200" dirty="0" smtClean="0"/>
              <a:t>(oko 10 ‰)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od 1980-ih Hrvatska ulazi u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posttranzicijsku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fazu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demografskog razvoja – prirodni pad broja stanovništva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veća stopa mortaliteta od nataliteta</a:t>
            </a:r>
          </a:p>
          <a:p>
            <a:pPr marL="685800" lvl="1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od 1991. do </a:t>
            </a:r>
            <a:r>
              <a:rPr lang="hr-HR" altLang="sr-Latn-RS" sz="2200" b="1" dirty="0" smtClean="0"/>
              <a:t>2012. Hrvatska </a:t>
            </a:r>
            <a:r>
              <a:rPr lang="hr-HR" altLang="sr-Latn-RS" sz="2200" b="1" dirty="0" smtClean="0"/>
              <a:t>bilježi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prirodni pad </a:t>
            </a:r>
            <a:r>
              <a:rPr lang="hr-HR" altLang="sr-Latn-RS" sz="2200" dirty="0" smtClean="0"/>
              <a:t>– </a:t>
            </a:r>
            <a:r>
              <a:rPr lang="hr-HR" altLang="sr-Latn-RS" sz="2200" dirty="0" smtClean="0"/>
              <a:t>130 </a:t>
            </a:r>
            <a:r>
              <a:rPr lang="hr-HR" altLang="sr-Latn-RS" sz="2200" dirty="0" smtClean="0"/>
              <a:t>000 djece manje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Prirodno kretanje stanovništva</a:t>
            </a:r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000" dirty="0" smtClean="0"/>
              <a:t>Kretanje </a:t>
            </a:r>
            <a:r>
              <a:rPr lang="hr-HR" altLang="sr-Latn-RS" sz="3000" dirty="0" smtClean="0"/>
              <a:t>stopa nataliteta i mortaliteta (1948. – 2008.)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571480"/>
            <a:ext cx="9144000" cy="44647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0034" y="1096310"/>
            <a:ext cx="4936062" cy="390432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395536" y="5041594"/>
            <a:ext cx="576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/>
              <a:t>faza </a:t>
            </a:r>
            <a:r>
              <a:rPr lang="hr-HR" sz="2400" b="1" dirty="0" smtClean="0"/>
              <a:t>demografske</a:t>
            </a:r>
            <a:r>
              <a:rPr lang="hr-HR" sz="2400" dirty="0" smtClean="0"/>
              <a:t> </a:t>
            </a:r>
            <a:r>
              <a:rPr lang="hr-HR" sz="2400" b="1" dirty="0" smtClean="0"/>
              <a:t>tranzicije</a:t>
            </a:r>
            <a:endParaRPr lang="hr-HR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36096" y="5041594"/>
            <a:ext cx="343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err="1" smtClean="0"/>
              <a:t>posttranzicijska</a:t>
            </a:r>
            <a:r>
              <a:rPr lang="hr-HR" sz="2400" dirty="0" smtClean="0"/>
              <a:t> faza</a:t>
            </a:r>
            <a:endParaRPr lang="hr-HR" sz="2400" dirty="0"/>
          </a:p>
        </p:txBody>
      </p:sp>
      <p:sp>
        <p:nvSpPr>
          <p:cNvPr id="13" name="Rectangle 12"/>
          <p:cNvSpPr/>
          <p:nvPr/>
        </p:nvSpPr>
        <p:spPr>
          <a:xfrm>
            <a:off x="503978" y="1142984"/>
            <a:ext cx="4932118" cy="385765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zervirano mjesto teksta 3"/>
          <p:cNvSpPr>
            <a:spLocks noGrp="1"/>
          </p:cNvSpPr>
          <p:nvPr>
            <p:ph idx="1"/>
          </p:nvPr>
        </p:nvSpPr>
        <p:spPr>
          <a:xfrm>
            <a:off x="-49760" y="5805264"/>
            <a:ext cx="9408106" cy="714380"/>
          </a:xfrm>
        </p:spPr>
        <p:txBody>
          <a:bodyPr>
            <a:noAutofit/>
          </a:bodyPr>
          <a:lstStyle/>
          <a:p>
            <a:pPr marL="216000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od 1991. do danas Hrvatska bilježi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prirodni pad </a:t>
            </a:r>
            <a:r>
              <a:rPr lang="hr-HR" altLang="sr-Latn-RS" sz="2400" dirty="0" smtClean="0"/>
              <a:t>– 130 000 djece manje</a:t>
            </a:r>
          </a:p>
          <a:p>
            <a:pPr marL="216000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procjena za 2031. g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3,6 mil</a:t>
            </a:r>
            <a:r>
              <a:rPr lang="hr-HR" altLang="sr-Latn-RS" sz="2400" dirty="0" smtClean="0"/>
              <a:t>. stanovnika</a:t>
            </a:r>
          </a:p>
        </p:txBody>
      </p:sp>
      <p:sp>
        <p:nvSpPr>
          <p:cNvPr id="15" name="Oval 14"/>
          <p:cNvSpPr/>
          <p:nvPr/>
        </p:nvSpPr>
        <p:spPr>
          <a:xfrm>
            <a:off x="6858016" y="3143248"/>
            <a:ext cx="1714512" cy="1714512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-2,7</a:t>
            </a:r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‰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r-H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r-HR" sz="2000" dirty="0" smtClean="0"/>
              <a:t>(2014.)</a:t>
            </a:r>
            <a:endParaRPr lang="hr-HR" sz="3200" dirty="0"/>
          </a:p>
        </p:txBody>
      </p:sp>
      <p:sp>
        <p:nvSpPr>
          <p:cNvPr id="8" name="Rectangle 7"/>
          <p:cNvSpPr/>
          <p:nvPr/>
        </p:nvSpPr>
        <p:spPr>
          <a:xfrm>
            <a:off x="5436096" y="1096310"/>
            <a:ext cx="3493622" cy="3904326"/>
          </a:xfrm>
          <a:prstGeom prst="rect">
            <a:avLst/>
          </a:prstGeom>
          <a:noFill/>
          <a:ln w="1016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3" grpId="0" animBg="1"/>
      <p:bldP spid="14" grpId="0" uiExpand="1" build="p"/>
      <p:bldP spid="1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35496" y="620688"/>
            <a:ext cx="9108504" cy="6048672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neki od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uzroka prirodnog pada stanovništva Hrvatske: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loše </a:t>
            </a:r>
            <a:r>
              <a:rPr lang="hr-HR" altLang="sr-Latn-RS" sz="2200" b="1" dirty="0" smtClean="0"/>
              <a:t>gospodarske prilike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migracije selo-grad </a:t>
            </a:r>
            <a:r>
              <a:rPr lang="hr-HR" altLang="sr-Latn-RS" sz="2200" dirty="0" smtClean="0"/>
              <a:t>– u gradu su obitelji manje nego na selu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iseljavanje u druge države </a:t>
            </a:r>
            <a:r>
              <a:rPr lang="hr-HR" altLang="sr-Latn-RS" sz="2200" dirty="0" smtClean="0"/>
              <a:t>– najčešće se iseljava </a:t>
            </a:r>
            <a:r>
              <a:rPr lang="hr-HR" altLang="sr-Latn-RS" sz="2200" dirty="0" smtClean="0"/>
              <a:t>(visokoobrazovano) stanovništvo </a:t>
            </a:r>
            <a:r>
              <a:rPr lang="hr-HR" altLang="sr-Latn-RS" sz="2200" dirty="0" smtClean="0"/>
              <a:t>u dobi od 20 do 45 </a:t>
            </a:r>
            <a:r>
              <a:rPr lang="hr-HR" altLang="sr-Latn-RS" sz="2200" dirty="0" smtClean="0"/>
              <a:t>godina – odljev mozgova</a:t>
            </a:r>
            <a:endParaRPr lang="hr-HR" altLang="sr-Latn-RS" sz="2200" dirty="0" smtClean="0"/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sve </a:t>
            </a:r>
            <a:r>
              <a:rPr lang="hr-HR" altLang="sr-Latn-RS" sz="2200" b="1" dirty="0" smtClean="0"/>
              <a:t>kasnije stupanje u brak </a:t>
            </a:r>
            <a:r>
              <a:rPr lang="hr-HR" altLang="sr-Latn-RS" sz="2200" dirty="0" smtClean="0"/>
              <a:t>i sve manji broj djece po obitelji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izostanak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pronatalitetne politike </a:t>
            </a:r>
            <a:r>
              <a:rPr lang="hr-HR" altLang="sr-Latn-RS" sz="2200" dirty="0" smtClean="0"/>
              <a:t>– državni poticaji u obliku dječjeg doplatka i naknade za rodilje, bonusi za svako novorođeno dijete, duži </a:t>
            </a:r>
            <a:r>
              <a:rPr lang="hr-HR" altLang="sr-Latn-RS" sz="2200" dirty="0" err="1" smtClean="0"/>
              <a:t>porodiljni</a:t>
            </a:r>
            <a:r>
              <a:rPr lang="hr-HR" altLang="sr-Latn-RS" sz="2200" dirty="0" smtClean="0"/>
              <a:t> dopust</a:t>
            </a:r>
            <a:r>
              <a:rPr lang="hr-HR" altLang="sr-Latn-RS" sz="2200" dirty="0" smtClean="0"/>
              <a:t>…</a:t>
            </a:r>
            <a:endParaRPr lang="hr-HR" altLang="sr-Latn-RS" sz="22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Uzroci prirodnog pada br. stanovnika RH</a:t>
            </a:r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36512" y="620688"/>
            <a:ext cx="9289032" cy="6048672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prosječna gustoća naseljenosti Hrvatske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75,7 st/km</a:t>
            </a:r>
            <a:r>
              <a:rPr lang="hr-HR" altLang="sr-Latn-RS" sz="2200" b="1" baseline="30000" dirty="0" smtClean="0">
                <a:solidFill>
                  <a:srgbClr val="FF0000"/>
                </a:solidFill>
              </a:rPr>
              <a:t>2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europski prosjek – </a:t>
            </a:r>
            <a:r>
              <a:rPr lang="hr-HR" altLang="sr-Latn-RS" sz="2200" b="1" dirty="0" smtClean="0"/>
              <a:t>70 st/km</a:t>
            </a:r>
            <a:r>
              <a:rPr lang="hr-HR" altLang="sr-Latn-RS" sz="2200" b="1" baseline="30000" dirty="0" smtClean="0"/>
              <a:t>2 </a:t>
            </a:r>
            <a:endParaRPr lang="hr-HR" altLang="sr-Latn-RS" sz="2200" b="1" dirty="0" smtClean="0"/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neravnomjerna naseljenost </a:t>
            </a:r>
            <a:r>
              <a:rPr lang="hr-HR" altLang="sr-Latn-RS" sz="2200" dirty="0" smtClean="0"/>
              <a:t>– zbog prirodnih, gospodarskih i prometnih uvjeta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rijetko naseljeni otoci </a:t>
            </a:r>
            <a:r>
              <a:rPr lang="hr-HR" altLang="sr-Latn-RS" sz="2200" dirty="0" smtClean="0"/>
              <a:t>(25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i </a:t>
            </a:r>
            <a:r>
              <a:rPr lang="hr-HR" altLang="sr-Latn-RS" sz="2200" b="1" dirty="0" smtClean="0"/>
              <a:t>Gorsko-kotlinska Hrvatska </a:t>
            </a:r>
            <a:r>
              <a:rPr lang="hr-HR" altLang="sr-Latn-RS" sz="2200" dirty="0" smtClean="0"/>
              <a:t>(12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najgušće naseljena </a:t>
            </a:r>
            <a:r>
              <a:rPr lang="hr-HR" altLang="sr-Latn-RS" sz="2200" dirty="0" smtClean="0"/>
              <a:t>Središnja Hrvatska (107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i veći gradovi</a:t>
            </a:r>
          </a:p>
          <a:p>
            <a:pPr marL="1085850" lvl="2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Međimurska</a:t>
            </a:r>
            <a:r>
              <a:rPr lang="hr-HR" altLang="sr-Latn-RS" sz="2200" dirty="0" smtClean="0"/>
              <a:t> (156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i </a:t>
            </a:r>
            <a:r>
              <a:rPr lang="hr-HR" altLang="sr-Latn-RS" sz="2200" b="1" dirty="0" smtClean="0"/>
              <a:t>Varaždinska</a:t>
            </a:r>
            <a:r>
              <a:rPr lang="hr-HR" altLang="sr-Latn-RS" sz="2200" dirty="0" smtClean="0"/>
              <a:t> županija (&gt;130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</a:t>
            </a:r>
          </a:p>
          <a:p>
            <a:pPr marL="1085850" lvl="2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Grad Zagreb</a:t>
            </a:r>
            <a:r>
              <a:rPr lang="hr-HR" altLang="sr-Latn-RS" sz="2200" dirty="0" smtClean="0"/>
              <a:t> (1232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</a:t>
            </a:r>
          </a:p>
          <a:p>
            <a:pPr marL="1085850" lvl="2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okolica Zagreba – 19% stanovništva – središte naseljenosti Hrvatske</a:t>
            </a:r>
          </a:p>
          <a:p>
            <a:pPr marL="1085850" lvl="2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Zagreb + Split + Rijeka = 1/4 stanovništva na 2% površine</a:t>
            </a: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zabilježena 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depopulacija u 3/4 hrvatskih gradova i općina </a:t>
            </a:r>
            <a:r>
              <a:rPr lang="hr-HR" altLang="sr-Latn-RS" sz="2200" dirty="0" smtClean="0"/>
              <a:t>– 128 gradova ima manje 70 000 stanovnika u zadnjih 10 godina</a:t>
            </a: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izraženija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depopulacija na selima </a:t>
            </a:r>
            <a:r>
              <a:rPr lang="hr-HR" altLang="sr-Latn-RS" sz="2200" dirty="0" smtClean="0"/>
              <a:t>– mlađa populacija seli u gradove i inozemstvo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Gustoća naseljenosti</a:t>
            </a:r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9672" y="0"/>
            <a:ext cx="6942421" cy="6858000"/>
            <a:chOff x="1619672" y="0"/>
            <a:chExt cx="6942421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0"/>
              <a:ext cx="6942421" cy="6858000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619672" y="124301"/>
              <a:ext cx="1363708" cy="1597712"/>
            </a:xfrm>
            <a:custGeom>
              <a:avLst/>
              <a:gdLst>
                <a:gd name="connsiteX0" fmla="*/ 1242532 w 1363708"/>
                <a:gd name="connsiteY0" fmla="*/ 1147510 h 1597712"/>
                <a:gd name="connsiteX1" fmla="*/ 1090132 w 1363708"/>
                <a:gd name="connsiteY1" fmla="*/ 1499935 h 1597712"/>
                <a:gd name="connsiteX2" fmla="*/ 461482 w 1363708"/>
                <a:gd name="connsiteY2" fmla="*/ 1490410 h 1597712"/>
                <a:gd name="connsiteX3" fmla="*/ 80482 w 1363708"/>
                <a:gd name="connsiteY3" fmla="*/ 1499935 h 1597712"/>
                <a:gd name="connsiteX4" fmla="*/ 109057 w 1363708"/>
                <a:gd name="connsiteY4" fmla="*/ 137860 h 1597712"/>
                <a:gd name="connsiteX5" fmla="*/ 1213957 w 1363708"/>
                <a:gd name="connsiteY5" fmla="*/ 137860 h 1597712"/>
                <a:gd name="connsiteX6" fmla="*/ 1356832 w 1363708"/>
                <a:gd name="connsiteY6" fmla="*/ 947485 h 1597712"/>
                <a:gd name="connsiteX7" fmla="*/ 1242532 w 1363708"/>
                <a:gd name="connsiteY7" fmla="*/ 1147510 h 15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708" h="1597712">
                  <a:moveTo>
                    <a:pt x="1242532" y="1147510"/>
                  </a:moveTo>
                  <a:cubicBezTo>
                    <a:pt x="1198082" y="1239585"/>
                    <a:pt x="1220307" y="1442785"/>
                    <a:pt x="1090132" y="1499935"/>
                  </a:cubicBezTo>
                  <a:cubicBezTo>
                    <a:pt x="959957" y="1557085"/>
                    <a:pt x="629757" y="1490410"/>
                    <a:pt x="461482" y="1490410"/>
                  </a:cubicBezTo>
                  <a:cubicBezTo>
                    <a:pt x="293207" y="1490410"/>
                    <a:pt x="139219" y="1725360"/>
                    <a:pt x="80482" y="1499935"/>
                  </a:cubicBezTo>
                  <a:cubicBezTo>
                    <a:pt x="21745" y="1274510"/>
                    <a:pt x="-79855" y="364872"/>
                    <a:pt x="109057" y="137860"/>
                  </a:cubicBezTo>
                  <a:cubicBezTo>
                    <a:pt x="297969" y="-89152"/>
                    <a:pt x="1005995" y="2923"/>
                    <a:pt x="1213957" y="137860"/>
                  </a:cubicBezTo>
                  <a:cubicBezTo>
                    <a:pt x="1421919" y="272797"/>
                    <a:pt x="1350482" y="774448"/>
                    <a:pt x="1356832" y="947485"/>
                  </a:cubicBezTo>
                  <a:cubicBezTo>
                    <a:pt x="1363182" y="1120522"/>
                    <a:pt x="1286982" y="1055435"/>
                    <a:pt x="1242532" y="1147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8194" name="Naslov 1"/>
          <p:cNvSpPr>
            <a:spLocks noGrp="1"/>
          </p:cNvSpPr>
          <p:nvPr>
            <p:ph type="title" idx="4294967295"/>
          </p:nvPr>
        </p:nvSpPr>
        <p:spPr>
          <a:xfrm>
            <a:off x="0" y="44450"/>
            <a:ext cx="3707904" cy="1080294"/>
          </a:xfrm>
        </p:spPr>
        <p:txBody>
          <a:bodyPr>
            <a:normAutofit fontScale="90000"/>
          </a:bodyPr>
          <a:lstStyle/>
          <a:p>
            <a:r>
              <a:rPr lang="hr-HR" altLang="sr-Latn-RS" sz="3200" dirty="0" smtClean="0"/>
              <a:t>Gustoća </a:t>
            </a:r>
            <a:r>
              <a:rPr lang="hr-HR" altLang="sr-Latn-RS" sz="3200" dirty="0" smtClean="0"/>
              <a:t>naseljenosti po županijama (2011.)</a:t>
            </a:r>
            <a:endParaRPr lang="hr-HR" altLang="sr-Latn-RS" sz="3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1941486" y="4365104"/>
            <a:ext cx="1118346" cy="1253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9" t="5669" r="82337" b="76817"/>
          <a:stretch/>
        </p:blipFill>
        <p:spPr>
          <a:xfrm>
            <a:off x="289273" y="3429000"/>
            <a:ext cx="1944216" cy="21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1710" y="642918"/>
            <a:ext cx="8908008" cy="5905796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demografski rast </a:t>
            </a:r>
            <a:r>
              <a:rPr lang="hr-HR" altLang="sr-Latn-RS" sz="2200" dirty="0" smtClean="0"/>
              <a:t>imaju županije: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Zadarska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Zagrebačka 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Istarska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demografski pad </a:t>
            </a:r>
            <a:r>
              <a:rPr lang="hr-HR" altLang="sr-Latn-RS" sz="2200" dirty="0" smtClean="0"/>
              <a:t>imaju županije: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Vukovarsko-srijemska – pad br. st. od 12%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Brodsko-posavska – pad od 10%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Bjelovarsko-bilogorska – pad od 10%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demografski slom </a:t>
            </a:r>
            <a:r>
              <a:rPr lang="hr-HR" altLang="sr-Latn-RS" sz="2200" dirty="0" smtClean="0"/>
              <a:t>imaju županije: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Ličko-senjska – pad br. st. od 37%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Sisačko-moslavačka – pad od 26%</a:t>
            </a:r>
          </a:p>
          <a:p>
            <a:pPr marL="252000" indent="-252000">
              <a:buNone/>
            </a:pPr>
            <a:endParaRPr lang="hr-HR" altLang="sr-Latn-RS" sz="26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Kretanje naseljenosti po županijama (2001. – 2011.)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00496" y="5501346"/>
          <a:ext cx="502443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610"/>
                <a:gridCol w="1165901"/>
                <a:gridCol w="1054864"/>
                <a:gridCol w="1110383"/>
                <a:gridCol w="4996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Grad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Rođenih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Umrlih</a:t>
                      </a:r>
                      <a:endParaRPr lang="hr-H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Razlika</a:t>
                      </a:r>
                      <a:endParaRPr lang="hr-HR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2015.</a:t>
                      </a:r>
                      <a:endParaRPr lang="hr-HR" dirty="0"/>
                    </a:p>
                  </a:txBody>
                  <a:tcPr vert="vert27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Novalja</a:t>
                      </a:r>
                      <a:endParaRPr lang="hr-H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38</a:t>
                      </a:r>
                      <a:endParaRPr lang="hr-H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43</a:t>
                      </a:r>
                      <a:endParaRPr lang="hr-H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solidFill>
                            <a:srgbClr val="FF0000"/>
                          </a:solidFill>
                          <a:effectLst/>
                        </a:rPr>
                        <a:t>- 5 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hr-H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Pag</a:t>
                      </a:r>
                      <a:endParaRPr lang="hr-H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14</a:t>
                      </a:r>
                      <a:endParaRPr lang="hr-H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58</a:t>
                      </a:r>
                      <a:endParaRPr lang="hr-H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hr-HR" sz="2400" b="1" dirty="0" smtClean="0">
                          <a:solidFill>
                            <a:srgbClr val="FF0000"/>
                          </a:solidFill>
                          <a:effectLst/>
                        </a:rPr>
                        <a:t>- 44 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hr-H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 descr="http://i55.tinypic.com/a087q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194" y="1017844"/>
            <a:ext cx="3011245" cy="362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1255</Words>
  <Application>Microsoft Office PowerPoint</Application>
  <PresentationFormat>On-screen Show (4:3)</PresentationFormat>
  <Paragraphs>180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tema</vt:lpstr>
      <vt:lpstr>PowerPoint Presentation</vt:lpstr>
      <vt:lpstr>Stanovništvo Hrvatske</vt:lpstr>
      <vt:lpstr>PowerPoint Presentation</vt:lpstr>
      <vt:lpstr>Prirodno kretanje stanovništva</vt:lpstr>
      <vt:lpstr>Kretanje stopa nataliteta i mortaliteta (1948. – 2008.)</vt:lpstr>
      <vt:lpstr>Uzroci prirodnog pada br. stanovnika RH</vt:lpstr>
      <vt:lpstr>Gustoća naseljenosti</vt:lpstr>
      <vt:lpstr>Gustoća naseljenosti po županijama (2011.)</vt:lpstr>
      <vt:lpstr>Kretanje naseljenosti po županijama (2001. – 2011.)</vt:lpstr>
      <vt:lpstr>Iseljenička zemlja</vt:lpstr>
      <vt:lpstr>Hrvati izvan Hrvatske</vt:lpstr>
      <vt:lpstr>Hrvati izvan Hrvatske</vt:lpstr>
      <vt:lpstr>PowerPoint Presentation</vt:lpstr>
      <vt:lpstr>Unutarnje i dnevne migracije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Turistička geografija</dc:subject>
  <cp:lastModifiedBy>cornx</cp:lastModifiedBy>
  <cp:revision>10</cp:revision>
  <dcterms:created xsi:type="dcterms:W3CDTF">2014-11-03T22:50:04Z</dcterms:created>
  <dcterms:modified xsi:type="dcterms:W3CDTF">2018-11-30T22:29:02Z</dcterms:modified>
</cp:coreProperties>
</file>